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7" r:id="rId6"/>
    <p:sldId id="258" r:id="rId7"/>
    <p:sldId id="271" r:id="rId8"/>
    <p:sldId id="262" r:id="rId9"/>
    <p:sldId id="263" r:id="rId10"/>
    <p:sldId id="264" r:id="rId11"/>
    <p:sldId id="272" r:id="rId12"/>
    <p:sldId id="267" r:id="rId13"/>
    <p:sldId id="268" r:id="rId14"/>
    <p:sldId id="273" r:id="rId15"/>
    <p:sldId id="265" r:id="rId16"/>
    <p:sldId id="266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10/09/2021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admin.com" TargetMode="External"/><Relationship Id="rId2" Type="http://schemas.openxmlformats.org/officeDocument/2006/relationships/hyperlink" Target="http://localhost:5050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767 Data Science Degree</a:t>
            </a:r>
            <a:endParaRPr lang="en-US" sz="66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bg1"/>
                </a:solidFill>
                <a:effectLst/>
              </a:rPr>
              <a:t>Início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08/09 e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término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04/10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124574" y="6424186"/>
            <a:ext cx="429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 williamteixeira5       williamtx5      </a:t>
            </a:r>
            <a:r>
              <a:rPr lang="en-IE" dirty="0" err="1"/>
              <a:t>jwilliamtx</a:t>
            </a:r>
            <a:endParaRPr lang="en-IE" dirty="0"/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8AAFA9FC-776A-45B1-94FA-F68E8CC7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32" y="6509311"/>
            <a:ext cx="199971" cy="199082"/>
          </a:xfrm>
          <a:prstGeom prst="rect">
            <a:avLst/>
          </a:prstGeom>
          <a:noFill/>
        </p:spPr>
      </p:pic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" y="6494633"/>
            <a:ext cx="238054" cy="238054"/>
          </a:xfrm>
          <a:prstGeom prst="rect">
            <a:avLst/>
          </a:prstGeom>
          <a:noFill/>
        </p:spPr>
      </p:pic>
      <p:pic>
        <p:nvPicPr>
          <p:cNvPr id="4098" name="Picture 2" descr="Icon&#10;&#10;Description automatically generated">
            <a:extLst>
              <a:ext uri="{FF2B5EF4-FFF2-40B4-BE49-F238E27FC236}">
                <a16:creationId xmlns:a16="http://schemas.microsoft.com/office/drawing/2014/main" id="{F862485B-45C7-4105-BC26-6D600A447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50" y="6515109"/>
            <a:ext cx="153738" cy="205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Comandos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1400" b="1" dirty="0">
                <a:solidFill>
                  <a:srgbClr val="FF0000"/>
                </a:solidFill>
              </a:rPr>
              <a:t>Git clone:</a:t>
            </a:r>
          </a:p>
          <a:p>
            <a:pPr lvl="1"/>
            <a:r>
              <a:rPr lang="en-IE" sz="1400" i="1" dirty="0"/>
              <a:t>git clone </a:t>
            </a:r>
            <a:r>
              <a:rPr lang="en-IE" sz="1400" i="1" dirty="0" err="1"/>
              <a:t>repo_url</a:t>
            </a:r>
            <a:endParaRPr lang="en-IE" sz="1400" i="1" dirty="0"/>
          </a:p>
          <a:p>
            <a:r>
              <a:rPr lang="en-IE" sz="1400" b="1" dirty="0" err="1"/>
              <a:t>Criar</a:t>
            </a:r>
            <a:r>
              <a:rPr lang="en-IE" sz="1400" b="1" dirty="0"/>
              <a:t> </a:t>
            </a:r>
            <a:r>
              <a:rPr lang="en-IE" sz="1400" b="1" dirty="0" err="1"/>
              <a:t>uma</a:t>
            </a:r>
            <a:r>
              <a:rPr lang="en-IE" sz="1400" b="1" dirty="0"/>
              <a:t> nova branch a </a:t>
            </a:r>
            <a:r>
              <a:rPr lang="en-IE" sz="1400" b="1" dirty="0" err="1"/>
              <a:t>partir</a:t>
            </a:r>
            <a:r>
              <a:rPr lang="en-IE" sz="1400" b="1" dirty="0"/>
              <a:t> de </a:t>
            </a:r>
            <a:r>
              <a:rPr lang="en-IE" sz="1400" b="1" dirty="0" err="1"/>
              <a:t>uma</a:t>
            </a:r>
            <a:r>
              <a:rPr lang="en-IE" sz="1400" b="1" dirty="0"/>
              <a:t> </a:t>
            </a:r>
            <a:r>
              <a:rPr lang="en-IE" sz="1400" b="1" dirty="0" err="1"/>
              <a:t>existente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checkout –b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Trocar branch:</a:t>
            </a:r>
          </a:p>
          <a:p>
            <a:pPr lvl="1"/>
            <a:r>
              <a:rPr lang="en-IE" sz="1400" i="1" dirty="0"/>
              <a:t>git checkout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/>
              <a:t>Adicionar</a:t>
            </a:r>
            <a:r>
              <a:rPr lang="en-IE" sz="1400" b="1" dirty="0"/>
              <a:t> </a:t>
            </a:r>
            <a:r>
              <a:rPr lang="en-IE" sz="1400" b="1" dirty="0" err="1"/>
              <a:t>arquivos</a:t>
            </a:r>
            <a:r>
              <a:rPr lang="en-IE" sz="1400" b="1" dirty="0"/>
              <a:t> </a:t>
            </a:r>
            <a:r>
              <a:rPr lang="en-IE" sz="1400" b="1" dirty="0" err="1"/>
              <a:t>em</a:t>
            </a:r>
            <a:r>
              <a:rPr lang="en-IE" sz="1400" b="1" dirty="0"/>
              <a:t> um commit:</a:t>
            </a:r>
          </a:p>
          <a:p>
            <a:pPr lvl="1"/>
            <a:r>
              <a:rPr lang="en-IE" sz="1400" i="1" dirty="0"/>
              <a:t>git add .</a:t>
            </a:r>
          </a:p>
          <a:p>
            <a:pPr lvl="1"/>
            <a:r>
              <a:rPr lang="en-IE" sz="1400" i="1" dirty="0"/>
              <a:t>git </a:t>
            </a:r>
            <a:r>
              <a:rPr lang="en-IE" sz="1400" i="1" dirty="0" err="1"/>
              <a:t>gui</a:t>
            </a:r>
            <a:r>
              <a:rPr lang="en-IE" sz="1400" i="1" dirty="0"/>
              <a:t> (interface)</a:t>
            </a:r>
          </a:p>
          <a:p>
            <a:r>
              <a:rPr lang="en-IE" sz="1400" b="1" dirty="0"/>
              <a:t>Fazer um commit:</a:t>
            </a:r>
          </a:p>
          <a:p>
            <a:pPr lvl="1"/>
            <a:r>
              <a:rPr lang="en-IE" sz="1400" i="1" dirty="0"/>
              <a:t>git commit –m “Commit message” </a:t>
            </a:r>
          </a:p>
          <a:p>
            <a:r>
              <a:rPr lang="en-IE" sz="1400" b="1" dirty="0" err="1"/>
              <a:t>Enviar</a:t>
            </a:r>
            <a:r>
              <a:rPr lang="en-IE" sz="1400" b="1" dirty="0"/>
              <a:t> </a:t>
            </a:r>
            <a:r>
              <a:rPr lang="en-IE" sz="1400" b="1" dirty="0" err="1"/>
              <a:t>mudanças</a:t>
            </a:r>
            <a:r>
              <a:rPr lang="en-IE" sz="1400" b="1" dirty="0"/>
              <a:t> para um </a:t>
            </a:r>
            <a:r>
              <a:rPr lang="en-IE" sz="1400" b="1" dirty="0" err="1"/>
              <a:t>repositório</a:t>
            </a:r>
            <a:r>
              <a:rPr lang="en-IE" sz="1400" b="1" dirty="0"/>
              <a:t> </a:t>
            </a:r>
            <a:r>
              <a:rPr lang="en-IE" sz="1400" b="1" dirty="0" err="1"/>
              <a:t>remoto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push </a:t>
            </a:r>
            <a:r>
              <a:rPr lang="en-IE" sz="1400" i="1" dirty="0" err="1"/>
              <a:t>repo_name</a:t>
            </a:r>
            <a:r>
              <a:rPr lang="en-IE" sz="1400" i="1" dirty="0"/>
              <a:t>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>
                <a:solidFill>
                  <a:srgbClr val="FF0000"/>
                </a:solidFill>
              </a:rPr>
              <a:t>Sincronizar</a:t>
            </a:r>
            <a:r>
              <a:rPr lang="en-IE" sz="1400" b="1" dirty="0">
                <a:solidFill>
                  <a:srgbClr val="FF0000"/>
                </a:solidFill>
              </a:rPr>
              <a:t> o repo local com o </a:t>
            </a:r>
            <a:r>
              <a:rPr lang="en-IE" sz="1400" b="1" dirty="0" err="1">
                <a:solidFill>
                  <a:srgbClr val="FF0000"/>
                </a:solidFill>
              </a:rPr>
              <a:t>remoto</a:t>
            </a:r>
            <a:r>
              <a:rPr lang="en-IE" sz="14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IE" sz="1400" i="1" dirty="0"/>
              <a:t>git fetch </a:t>
            </a:r>
            <a:r>
              <a:rPr lang="en-IE" sz="1400" i="1" dirty="0" err="1"/>
              <a:t>remote_repo_name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Rebase </a:t>
            </a:r>
            <a:r>
              <a:rPr lang="en-IE" sz="1400" b="1" dirty="0" err="1">
                <a:solidFill>
                  <a:srgbClr val="FF0000"/>
                </a:solidFill>
              </a:rPr>
              <a:t>uma</a:t>
            </a:r>
            <a:r>
              <a:rPr lang="en-IE" sz="1400" b="1" dirty="0">
                <a:solidFill>
                  <a:srgbClr val="FF0000"/>
                </a:solidFill>
              </a:rPr>
              <a:t> branch:</a:t>
            </a:r>
          </a:p>
          <a:p>
            <a:pPr lvl="1"/>
            <a:r>
              <a:rPr lang="en-IE" sz="1400" i="1" dirty="0"/>
              <a:t>git rebase </a:t>
            </a:r>
            <a:r>
              <a:rPr lang="en-IE" sz="1400" i="1" dirty="0" err="1"/>
              <a:t>repo_name</a:t>
            </a:r>
            <a:r>
              <a:rPr lang="en-IE" sz="1400" i="1" dirty="0"/>
              <a:t>/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pPr marL="457200" lvl="1" indent="0">
              <a:buNone/>
            </a:pPr>
            <a:r>
              <a:rPr lang="en-IE" sz="1400" i="1" dirty="0"/>
              <a:t>  </a:t>
            </a:r>
          </a:p>
          <a:p>
            <a:pPr marL="0" indent="0">
              <a:buNone/>
            </a:pP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9930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Clone o repositório das aulas em sua máquina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Mude para a branch empiricus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Sincronize o seu repositório local com o remoto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Rebaseie sua branch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685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000" dirty="0"/>
              <a:t>Ferramenta para </a:t>
            </a:r>
            <a:r>
              <a:rPr lang="en-GB" sz="2000" dirty="0" err="1"/>
              <a:t>criar</a:t>
            </a:r>
            <a:r>
              <a:rPr lang="en-GB" sz="2000" dirty="0"/>
              <a:t>, </a:t>
            </a:r>
            <a:r>
              <a:rPr lang="en-GB" sz="2000" dirty="0" err="1"/>
              <a:t>subir</a:t>
            </a:r>
            <a:r>
              <a:rPr lang="en-GB" sz="2000" dirty="0"/>
              <a:t> e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aplicações</a:t>
            </a:r>
            <a:r>
              <a:rPr lang="en-GB" sz="2000" dirty="0"/>
              <a:t> </a:t>
            </a:r>
            <a:r>
              <a:rPr lang="en-GB" sz="2000" dirty="0" err="1"/>
              <a:t>usando</a:t>
            </a:r>
            <a:r>
              <a:rPr lang="en-GB" sz="2000" dirty="0"/>
              <a:t> </a:t>
            </a:r>
            <a:r>
              <a:rPr lang="en-GB" sz="2000" b="1" dirty="0"/>
              <a:t>containers.</a:t>
            </a:r>
          </a:p>
          <a:p>
            <a:pPr algn="just"/>
            <a:r>
              <a:rPr lang="en-GB" sz="2000" dirty="0" err="1"/>
              <a:t>Favorece</a:t>
            </a:r>
            <a:r>
              <a:rPr lang="en-GB" sz="2000" dirty="0"/>
              <a:t> o </a:t>
            </a:r>
            <a:r>
              <a:rPr lang="en-GB" sz="2000" dirty="0" err="1"/>
              <a:t>empacotamento</a:t>
            </a:r>
            <a:r>
              <a:rPr lang="en-GB" sz="2000" dirty="0"/>
              <a:t> de </a:t>
            </a:r>
            <a:r>
              <a:rPr lang="en-GB" sz="2000" dirty="0" err="1"/>
              <a:t>aplicações</a:t>
            </a:r>
            <a:r>
              <a:rPr lang="en-GB" sz="2000" dirty="0"/>
              <a:t> com </a:t>
            </a:r>
            <a:r>
              <a:rPr lang="en-GB" sz="2000" dirty="0" err="1"/>
              <a:t>todas</a:t>
            </a:r>
            <a:r>
              <a:rPr lang="en-GB" sz="2000" dirty="0"/>
              <a:t> as </a:t>
            </a:r>
            <a:r>
              <a:rPr lang="en-GB" sz="2000" dirty="0" err="1"/>
              <a:t>suas</a:t>
            </a:r>
            <a:r>
              <a:rPr lang="en-GB" sz="2000" dirty="0"/>
              <a:t> </a:t>
            </a:r>
            <a:r>
              <a:rPr lang="en-GB" sz="2000" dirty="0" err="1"/>
              <a:t>partes</a:t>
            </a:r>
            <a:r>
              <a:rPr lang="en-GB" sz="2000" dirty="0"/>
              <a:t> </a:t>
            </a:r>
            <a:r>
              <a:rPr lang="en-GB" sz="2000" dirty="0" err="1"/>
              <a:t>necessárias</a:t>
            </a:r>
            <a:r>
              <a:rPr lang="en-GB" sz="2000" dirty="0"/>
              <a:t>.</a:t>
            </a:r>
          </a:p>
          <a:p>
            <a:pPr lvl="1" algn="just"/>
            <a:r>
              <a:rPr lang="en-GB" sz="1600" dirty="0"/>
              <a:t>Libs e </a:t>
            </a:r>
            <a:r>
              <a:rPr lang="en-GB" sz="1600" dirty="0" err="1"/>
              <a:t>outras</a:t>
            </a:r>
            <a:r>
              <a:rPr lang="en-GB" sz="1600" dirty="0"/>
              <a:t> </a:t>
            </a:r>
            <a:r>
              <a:rPr lang="en-GB" sz="1600" dirty="0" err="1"/>
              <a:t>dependências</a:t>
            </a:r>
            <a:endParaRPr lang="en-GB" sz="1600" dirty="0"/>
          </a:p>
          <a:p>
            <a:pPr algn="just"/>
            <a:r>
              <a:rPr lang="en-GB" sz="2000" dirty="0" err="1"/>
              <a:t>Permite</a:t>
            </a:r>
            <a:r>
              <a:rPr lang="en-GB" sz="2000" dirty="0"/>
              <a:t> o </a:t>
            </a:r>
            <a:r>
              <a:rPr lang="en-GB" sz="2000" dirty="0" err="1"/>
              <a:t>isolamento</a:t>
            </a:r>
            <a:r>
              <a:rPr lang="en-GB" sz="2000" dirty="0"/>
              <a:t> do </a:t>
            </a:r>
            <a:r>
              <a:rPr lang="en-GB" sz="2000" dirty="0" err="1"/>
              <a:t>ambiente</a:t>
            </a:r>
            <a:r>
              <a:rPr lang="en-GB" sz="2000" dirty="0"/>
              <a:t> com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rodando</a:t>
            </a:r>
            <a:r>
              <a:rPr lang="en-GB" sz="2000" dirty="0"/>
              <a:t> </a:t>
            </a:r>
            <a:r>
              <a:rPr lang="en-GB" sz="2000" dirty="0" err="1"/>
              <a:t>simultaneamente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máquina</a:t>
            </a:r>
            <a:r>
              <a:rPr lang="en-GB" sz="2000" dirty="0"/>
              <a:t> host.</a:t>
            </a: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CEB88-A545-495E-BE21-4371D00E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06775"/>
            <a:ext cx="6096000" cy="308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24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conceitos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DockerFile</a:t>
            </a:r>
            <a:r>
              <a:rPr lang="en-GB" sz="2000" b="1" dirty="0"/>
              <a:t>:</a:t>
            </a:r>
            <a:r>
              <a:rPr lang="en-GB" sz="2000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instruções</a:t>
            </a:r>
            <a:r>
              <a:rPr lang="en-GB" sz="2000" dirty="0"/>
              <a:t> de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construir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docker.</a:t>
            </a:r>
          </a:p>
          <a:p>
            <a:pPr lvl="1"/>
            <a:r>
              <a:rPr lang="en-GB" sz="1600" dirty="0"/>
              <a:t>Environment setup (OS, language, variables, file, network)</a:t>
            </a:r>
          </a:p>
          <a:p>
            <a:r>
              <a:rPr lang="en-GB" sz="2000" b="1" dirty="0"/>
              <a:t>Docker Image: </a:t>
            </a:r>
            <a:r>
              <a:rPr lang="en-GB" sz="2000" dirty="0"/>
              <a:t>Um </a:t>
            </a:r>
            <a:r>
              <a:rPr lang="en-GB" sz="2000" dirty="0" err="1"/>
              <a:t>arquivo</a:t>
            </a:r>
            <a:r>
              <a:rPr lang="en-GB" sz="2000" dirty="0"/>
              <a:t> </a:t>
            </a:r>
            <a:r>
              <a:rPr lang="en-GB" sz="2000" dirty="0" err="1"/>
              <a:t>imutável</a:t>
            </a:r>
            <a:r>
              <a:rPr lang="en-GB" sz="2000" dirty="0"/>
              <a:t> que</a:t>
            </a:r>
            <a:r>
              <a:rPr lang="en-GB" sz="2000" b="1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aplicação</a:t>
            </a:r>
            <a:r>
              <a:rPr lang="en-GB" sz="2000" dirty="0"/>
              <a:t> </a:t>
            </a:r>
            <a:r>
              <a:rPr lang="en-GB" sz="2000" dirty="0" err="1"/>
              <a:t>executável</a:t>
            </a:r>
            <a:r>
              <a:rPr lang="en-GB" sz="2000" dirty="0"/>
              <a:t> (</a:t>
            </a:r>
            <a:r>
              <a:rPr lang="en-GB" sz="2000" dirty="0" err="1"/>
              <a:t>código</a:t>
            </a:r>
            <a:r>
              <a:rPr lang="en-GB" sz="2000" dirty="0"/>
              <a:t>), </a:t>
            </a:r>
            <a:r>
              <a:rPr lang="en-GB" sz="2000" dirty="0" err="1"/>
              <a:t>bem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tudo</a:t>
            </a:r>
            <a:r>
              <a:rPr lang="en-GB" sz="2000" dirty="0"/>
              <a:t> o que é </a:t>
            </a:r>
            <a:r>
              <a:rPr lang="en-GB" sz="2000" dirty="0" err="1"/>
              <a:t>necessário</a:t>
            </a:r>
            <a:r>
              <a:rPr lang="en-GB" sz="2000" dirty="0"/>
              <a:t> para </a:t>
            </a:r>
            <a:r>
              <a:rPr lang="en-GB" sz="2000" dirty="0" err="1"/>
              <a:t>ela</a:t>
            </a:r>
            <a:r>
              <a:rPr lang="en-GB" sz="2000" dirty="0"/>
              <a:t> </a:t>
            </a:r>
            <a:r>
              <a:rPr lang="en-GB" sz="2000" dirty="0" err="1"/>
              <a:t>funcionar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container: </a:t>
            </a:r>
            <a:r>
              <a:rPr lang="en-GB" sz="2000" dirty="0" err="1"/>
              <a:t>Refere</a:t>
            </a:r>
            <a:r>
              <a:rPr lang="en-GB" sz="2000" dirty="0"/>
              <a:t>-se a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execução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Hub: </a:t>
            </a:r>
            <a:r>
              <a:rPr lang="en-GB" sz="2000" dirty="0" err="1"/>
              <a:t>Repositório</a:t>
            </a:r>
            <a:r>
              <a:rPr lang="en-GB" sz="2000" dirty="0"/>
              <a:t> </a:t>
            </a:r>
            <a:r>
              <a:rPr lang="en-GB" sz="2000" dirty="0" err="1"/>
              <a:t>público</a:t>
            </a:r>
            <a:r>
              <a:rPr lang="en-GB" sz="2000" dirty="0"/>
              <a:t> de docker images.</a:t>
            </a:r>
          </a:p>
          <a:p>
            <a:r>
              <a:rPr lang="en-GB" sz="2000" b="1" dirty="0"/>
              <a:t>Docker compose: </a:t>
            </a:r>
            <a:r>
              <a:rPr lang="en-GB" sz="2000" dirty="0"/>
              <a:t>Serve para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como</a:t>
            </a:r>
            <a:r>
              <a:rPr lang="en-GB" sz="2000" dirty="0"/>
              <a:t> um </a:t>
            </a:r>
            <a:r>
              <a:rPr lang="en-GB" sz="2000" dirty="0" err="1"/>
              <a:t>serviço</a:t>
            </a:r>
            <a:r>
              <a:rPr lang="en-GB" sz="2000" dirty="0"/>
              <a:t> </a:t>
            </a:r>
            <a:r>
              <a:rPr lang="en-GB" sz="2000" dirty="0" err="1"/>
              <a:t>único</a:t>
            </a:r>
            <a:r>
              <a:rPr lang="en-GB" sz="2000" dirty="0"/>
              <a:t>.</a:t>
            </a:r>
          </a:p>
          <a:p>
            <a:pPr lvl="1"/>
            <a:r>
              <a:rPr lang="en-GB" sz="1600" dirty="0" err="1"/>
              <a:t>Cada</a:t>
            </a:r>
            <a:r>
              <a:rPr lang="en-GB" sz="1600" dirty="0"/>
              <a:t> container </a:t>
            </a:r>
            <a:r>
              <a:rPr lang="en-GB" sz="1600" dirty="0" err="1"/>
              <a:t>roda</a:t>
            </a:r>
            <a:r>
              <a:rPr lang="en-GB" sz="1600" dirty="0"/>
              <a:t> </a:t>
            </a:r>
            <a:r>
              <a:rPr lang="en-GB" sz="1600" dirty="0" err="1"/>
              <a:t>isoladamente</a:t>
            </a:r>
            <a:r>
              <a:rPr lang="en-GB" sz="1600" dirty="0"/>
              <a:t>, mas </a:t>
            </a:r>
            <a:r>
              <a:rPr lang="en-GB" sz="1600" dirty="0" err="1"/>
              <a:t>permite</a:t>
            </a:r>
            <a:r>
              <a:rPr lang="en-GB" sz="1600" dirty="0"/>
              <a:t> </a:t>
            </a:r>
            <a:r>
              <a:rPr lang="en-GB" sz="1600" dirty="0" err="1"/>
              <a:t>interação</a:t>
            </a:r>
            <a:r>
              <a:rPr lang="en-GB" sz="1600" dirty="0"/>
              <a:t> entre </a:t>
            </a:r>
            <a:r>
              <a:rPr lang="en-GB" sz="1600" dirty="0" err="1"/>
              <a:t>eles</a:t>
            </a:r>
            <a:r>
              <a:rPr lang="en-GB" sz="1600" dirty="0"/>
              <a:t>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897590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 utilizando uma docker image.</a:t>
            </a:r>
          </a:p>
        </p:txBody>
      </p:sp>
    </p:spTree>
    <p:extLst>
      <p:ext uri="{BB962C8B-B14F-4D97-AF65-F5344CB8AC3E}">
        <p14:creationId xmlns:p14="http://schemas.microsoft.com/office/powerpoint/2010/main" val="293875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 - Local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PostgreSQL</a:t>
            </a:r>
          </a:p>
          <a:p>
            <a:pPr lvl="1"/>
            <a:r>
              <a:rPr lang="pt-BR" dirty="0"/>
              <a:t>Durante a instação ele vai te pedir a senha e a porta. </a:t>
            </a:r>
          </a:p>
          <a:p>
            <a:pPr lvl="2"/>
            <a:r>
              <a:rPr lang="pt-BR" dirty="0"/>
              <a:t>Senha: postgres </a:t>
            </a:r>
          </a:p>
          <a:p>
            <a:pPr lvl="2"/>
            <a:r>
              <a:rPr lang="pt-BR" dirty="0"/>
              <a:t>Porta: 5432.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Clique-direito em Servers -&gt; Create -&gt; Server:</a:t>
            </a:r>
          </a:p>
          <a:p>
            <a:pPr lvl="1"/>
            <a:r>
              <a:rPr lang="pt-BR" dirty="0"/>
              <a:t>Aba General -&gt; Name = localhost</a:t>
            </a:r>
          </a:p>
          <a:p>
            <a:pPr lvl="1"/>
            <a:r>
              <a:rPr lang="pt-BR" dirty="0"/>
              <a:t>Aba Connection -&gt; Hostname/address = localhost</a:t>
            </a:r>
          </a:p>
        </p:txBody>
      </p:sp>
    </p:spTree>
    <p:extLst>
      <p:ext uri="{BB962C8B-B14F-4D97-AF65-F5344CB8AC3E}">
        <p14:creationId xmlns:p14="http://schemas.microsoft.com/office/powerpoint/2010/main" val="390984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Docker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 uma pasta qualquer, copie o arquivo docker-compose.yml localizado no repositório do curso (turmas/bancodedados/material/docker).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Execute o comando: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compose up</a:t>
            </a:r>
          </a:p>
          <a:p>
            <a:pPr marL="514350" indent="-514350">
              <a:buFont typeface="+mj-lt"/>
              <a:buAutoNum type="arabicPeriod"/>
            </a:pP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Execute o commando: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</a:t>
            </a:r>
            <a:r>
              <a:rPr lang="en-IE" b="0" i="1" dirty="0" err="1">
                <a:solidFill>
                  <a:srgbClr val="292929"/>
                </a:solidFill>
                <a:effectLst/>
                <a:latin typeface="Menlo"/>
              </a:rPr>
              <a:t>ps</a:t>
            </a:r>
            <a:endParaRPr lang="en-IE" b="0" i="1" dirty="0">
              <a:solidFill>
                <a:srgbClr val="292929"/>
              </a:solidFill>
              <a:effectLst/>
              <a:latin typeface="Menlo"/>
            </a:endParaRP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Lista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o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s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containers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em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execução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.</a:t>
            </a: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Localize o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atributo</a:t>
            </a: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 NAME.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rgbClr val="292929"/>
                </a:solidFill>
                <a:latin typeface="Menlo"/>
              </a:rPr>
              <a:t>Acesse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o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pgAdmin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via </a:t>
            </a:r>
            <a:r>
              <a:rPr lang="en-IE" b="0" i="0" u="sng" dirty="0">
                <a:effectLst/>
                <a:latin typeface="charter"/>
                <a:hlinkClick r:id="rId2"/>
              </a:rPr>
              <a:t>http://localhost:5050/</a:t>
            </a:r>
            <a:endParaRPr lang="en-IE" u="sng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Email: </a:t>
            </a:r>
            <a:r>
              <a:rPr lang="en-IE" dirty="0">
                <a:solidFill>
                  <a:srgbClr val="292929"/>
                </a:solidFill>
                <a:latin typeface="Menlo"/>
                <a:hlinkClick r:id="rId3"/>
              </a:rPr>
              <a:t>admin@admin.com</a:t>
            </a:r>
            <a:endParaRPr lang="en-IE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Password: root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 em Servers-&gt;Create-&gt;Server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7169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pt-BR" dirty="0"/>
              <a:t>Configure a aba General e Connection: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pt-BR" dirty="0"/>
              <a:t>Refresh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D40E5-0525-4E03-AA5E-9652090B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26" y="2806507"/>
            <a:ext cx="3054292" cy="3364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B73AA-F636-4F1B-9102-54CA01A7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92" y="2806506"/>
            <a:ext cx="3054291" cy="33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633-151B-4F5C-BB3B-75298864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Database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87F1-3C77-4BA4-B4F6-DB898E58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Clique-direito em Datababases -&gt; Create -&gt; Database...</a:t>
            </a:r>
          </a:p>
          <a:p>
            <a:pPr lvl="1"/>
            <a:r>
              <a:rPr lang="pt-BR" dirty="0"/>
              <a:t>Aba General =&gt; Database = northwind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clique-direito em northwind -&gt; Query tool</a:t>
            </a:r>
          </a:p>
          <a:p>
            <a:pPr lvl="1"/>
            <a:r>
              <a:rPr lang="pt-BR" dirty="0"/>
              <a:t>Open -&gt; suba o arquivo northwind.sql (material/databases) </a:t>
            </a:r>
          </a:p>
          <a:p>
            <a:pPr lvl="1"/>
            <a:r>
              <a:rPr lang="pt-BR" dirty="0"/>
              <a:t>Execute o conjunto de instruções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northwind -&gt; Schemas -&gt; clique-direito em Tables -&gt; Refresh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Todas as tabelas que foram criadas devem aparecer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109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inicial pra duvidas</a:t>
            </a:r>
          </a:p>
          <a:p>
            <a:pPr lvl="1"/>
            <a:r>
              <a:rPr lang="pt-BR" dirty="0"/>
              <a:t>Tempo final pra fazer exercicios juntos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Projeto</a:t>
            </a:r>
          </a:p>
          <a:p>
            <a:pPr lvl="1"/>
            <a:r>
              <a:rPr lang="pt-BR" dirty="0"/>
              <a:t>Prova</a:t>
            </a:r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 err="1"/>
              <a:t>Anota</a:t>
            </a:r>
            <a:r>
              <a:rPr lang="pt-BR" dirty="0"/>
              <a:t>ções gerais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lvl="1"/>
            <a:endParaRPr lang="pt-BR" sz="2400" dirty="0">
              <a:hlinkClick r:id="rId5"/>
            </a:endParaRPr>
          </a:p>
          <a:p>
            <a:r>
              <a:rPr lang="pt-BR" sz="2400" dirty="0">
                <a:hlinkClick r:id="rId5"/>
              </a:rPr>
              <a:t>Docker</a:t>
            </a:r>
            <a:endParaRPr lang="pt-BR" sz="2400" dirty="0"/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DD79-F42E-47E8-BA1F-C0544703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extra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20A7A-E65C-4986-8BB8-CC1F49E4C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Git</a:t>
            </a:r>
          </a:p>
          <a:p>
            <a:r>
              <a:rPr lang="pt-BR" dirty="0"/>
              <a:t>Docker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296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Sistema </a:t>
            </a:r>
            <a:r>
              <a:rPr lang="en-IE" sz="2400" dirty="0" err="1"/>
              <a:t>distribuído</a:t>
            </a:r>
            <a:r>
              <a:rPr lang="en-IE" sz="2400" dirty="0"/>
              <a:t> de </a:t>
            </a:r>
            <a:r>
              <a:rPr lang="en-IE" sz="2400" dirty="0" err="1"/>
              <a:t>controle</a:t>
            </a:r>
            <a:r>
              <a:rPr lang="en-IE" sz="2400" dirty="0"/>
              <a:t> de </a:t>
            </a:r>
            <a:r>
              <a:rPr lang="en-IE" sz="2400" dirty="0" err="1"/>
              <a:t>versão</a:t>
            </a:r>
            <a:endParaRPr lang="en-IE" sz="2400" dirty="0"/>
          </a:p>
          <a:p>
            <a:pPr lvl="1"/>
            <a:r>
              <a:rPr lang="en-IE" sz="2000" dirty="0" err="1"/>
              <a:t>Sistemas</a:t>
            </a:r>
            <a:r>
              <a:rPr lang="en-IE" sz="2000" dirty="0"/>
              <a:t> </a:t>
            </a:r>
            <a:r>
              <a:rPr lang="en-IE" sz="2000" dirty="0" err="1"/>
              <a:t>centralizados</a:t>
            </a:r>
            <a:r>
              <a:rPr lang="en-IE" sz="2000" dirty="0"/>
              <a:t>: SVN, IBM ClearCase, Perforce, etc.</a:t>
            </a:r>
          </a:p>
          <a:p>
            <a:r>
              <a:rPr lang="en-IE" sz="2400" dirty="0" err="1"/>
              <a:t>Gerenciamento</a:t>
            </a:r>
            <a:r>
              <a:rPr lang="en-IE" sz="2400" dirty="0"/>
              <a:t> </a:t>
            </a:r>
            <a:r>
              <a:rPr lang="en-IE" sz="2400" dirty="0" err="1"/>
              <a:t>mais</a:t>
            </a:r>
            <a:r>
              <a:rPr lang="en-IE" sz="2400" dirty="0"/>
              <a:t> simples das branches</a:t>
            </a:r>
          </a:p>
          <a:p>
            <a:pPr lvl="1"/>
            <a:r>
              <a:rPr lang="en-IE" sz="2000" dirty="0"/>
              <a:t>Branch: Uma </a:t>
            </a:r>
            <a:r>
              <a:rPr lang="en-IE" sz="2000" dirty="0" err="1"/>
              <a:t>ramificação</a:t>
            </a:r>
            <a:r>
              <a:rPr lang="en-IE" sz="2000" dirty="0"/>
              <a:t> do </a:t>
            </a:r>
            <a:r>
              <a:rPr lang="en-IE" sz="2000" dirty="0" err="1"/>
              <a:t>repositório</a:t>
            </a:r>
            <a:r>
              <a:rPr lang="en-IE" sz="2000" dirty="0"/>
              <a:t> com </a:t>
            </a:r>
            <a:r>
              <a:rPr lang="en-IE" sz="2000" dirty="0" err="1"/>
              <a:t>novas</a:t>
            </a:r>
            <a:r>
              <a:rPr lang="en-IE" sz="2000" dirty="0"/>
              <a:t> </a:t>
            </a:r>
            <a:r>
              <a:rPr lang="en-IE" sz="2000" dirty="0" err="1"/>
              <a:t>alterações</a:t>
            </a:r>
            <a:r>
              <a:rPr lang="en-IE" sz="2000" dirty="0"/>
              <a:t> (bug fix, new feature, etc.)</a:t>
            </a:r>
          </a:p>
          <a:p>
            <a:r>
              <a:rPr lang="en-IE" sz="2400" dirty="0"/>
              <a:t>Git </a:t>
            </a:r>
            <a:r>
              <a:rPr lang="en-IE" sz="2400" dirty="0" err="1"/>
              <a:t>armazena</a:t>
            </a:r>
            <a:r>
              <a:rPr lang="en-IE" sz="2400" dirty="0"/>
              <a:t> “</a:t>
            </a:r>
            <a:r>
              <a:rPr lang="en-IE" sz="2400" dirty="0" err="1"/>
              <a:t>fotografias</a:t>
            </a:r>
            <a:r>
              <a:rPr lang="en-IE" sz="2400" dirty="0"/>
              <a:t>” do </a:t>
            </a:r>
            <a:r>
              <a:rPr lang="en-IE" sz="2400" dirty="0" err="1"/>
              <a:t>repositório</a:t>
            </a:r>
            <a:r>
              <a:rPr lang="en-IE" sz="2400" dirty="0"/>
              <a:t> com o tempo.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2A2F-374D-47DA-AD98-CE9ECA0F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996977"/>
            <a:ext cx="64302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Arquivos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um </a:t>
            </a:r>
            <a:r>
              <a:rPr lang="en-IE" dirty="0" err="1"/>
              <a:t>repositório</a:t>
            </a:r>
            <a:r>
              <a:rPr lang="en-IE" dirty="0"/>
              <a:t> Git </a:t>
            </a:r>
            <a:r>
              <a:rPr lang="en-IE" dirty="0" err="1"/>
              <a:t>podem</a:t>
            </a:r>
            <a:r>
              <a:rPr lang="en-IE" dirty="0"/>
              <a:t> </a:t>
            </a:r>
            <a:r>
              <a:rPr lang="en-IE" dirty="0" err="1"/>
              <a:t>estar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3 </a:t>
            </a:r>
            <a:r>
              <a:rPr lang="en-IE" dirty="0" err="1"/>
              <a:t>estados</a:t>
            </a:r>
            <a:r>
              <a:rPr lang="en-IE" dirty="0"/>
              <a:t>: </a:t>
            </a:r>
            <a:r>
              <a:rPr lang="en-IE" b="1" dirty="0"/>
              <a:t>modified, staged, and committed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E28FA-5D1E-4C6C-8089-5DBEC2FE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2690326"/>
            <a:ext cx="632548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733</Words>
  <Application>Microsoft Office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charter</vt:lpstr>
      <vt:lpstr>Menlo</vt:lpstr>
      <vt:lpstr>Office Theme</vt:lpstr>
      <vt:lpstr>767 Data Science Degree</vt:lpstr>
      <vt:lpstr>What's the craic?</vt:lpstr>
      <vt:lpstr>Apresentações</vt:lpstr>
      <vt:lpstr>Organização do Curso</vt:lpstr>
      <vt:lpstr>Material de Aula</vt:lpstr>
      <vt:lpstr>Instalação</vt:lpstr>
      <vt:lpstr>Conteúdo extra</vt:lpstr>
      <vt:lpstr>Git – O que é?</vt:lpstr>
      <vt:lpstr>Git – O que é?</vt:lpstr>
      <vt:lpstr>Git – Principais Comandos</vt:lpstr>
      <vt:lpstr>Exercícios</vt:lpstr>
      <vt:lpstr>Docker – O que é?</vt:lpstr>
      <vt:lpstr>Docker – Principais conceitos</vt:lpstr>
      <vt:lpstr>Exercício</vt:lpstr>
      <vt:lpstr>Instalação do Postgres - Local</vt:lpstr>
      <vt:lpstr>Instalação do PostgreSQL - Docker</vt:lpstr>
      <vt:lpstr>Instalação do PostgreSQL - Docker</vt:lpstr>
      <vt:lpstr>Instalação do PostgreSQL -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12</cp:revision>
  <dcterms:created xsi:type="dcterms:W3CDTF">2021-09-08T10:43:12Z</dcterms:created>
  <dcterms:modified xsi:type="dcterms:W3CDTF">2021-09-10T15:51:24Z</dcterms:modified>
</cp:coreProperties>
</file>